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45</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0.18065689855500011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9.0993000000000102E-2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0.94994599999999974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9.0993000000000102E-2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0.32637999999999945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0.64283600000000085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6.9032140000000002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0.19267617342529952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8.9021000000000683E-2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0.92936899999999945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8.9020999999999795E-2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0.31930999999999976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0.89156200000000041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7.45472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1.6860179999999998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0.36771799999999999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0.1025160000000005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1.0702619999999996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0.10251599999999961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0.36771799999999999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0.2536630000000013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9.0383200000000006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0.1097999999999999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0.33880800000000022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9.4456999999999347E-2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0.98611900000000041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9.4457000000000235E-2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0.33880799999999933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0.60988100000000056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7.1686990000000002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0.228796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0.30634500000000031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8.5407000000000011E-2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0.89163399999999982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8.5407000000000011E-2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0.30634500000000031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0.86671800000000054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8.3158600000000007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0.12764799999999887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0.12631800000000126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3.5216000000000136E-2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0.36765599999999843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3.5217000000001164E-2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0.12631799999999949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0.20385300000000051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9.0298390000000008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12</c:v>
                </c:pt>
                <c:pt idx="1">
                  <c:v>29</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0.10134899999999991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0.3238439999999998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9.028600000000031E-2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0.94256699999999949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9.0286000000000755E-2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0.32384399999999935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0.76360100000000042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4.7993350000000001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0.37314299999999978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0.32628900000000005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9.096700000000002E-2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0.94968300000000028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9.096700000000002E-2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0.32628900000000005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0.90776599999999963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6.8534439999999996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0.41203098525759962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0.14753500000000042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1.5402369999999994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0.14753400000000028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0.52918999999999983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0.73088700000000095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8.257142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0.85968299999999953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0.4145310000000002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0.11556799999999967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1.2065170000000007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0.11556799999999967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0.41453199999999946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0.366873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7.7583070000000003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1.2160150000000001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0.41095699999999979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0.11457099999999976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1.1961110000000001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0.11457100000000064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0.41095699999999979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0.87912000000000035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6.1555249999999999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Q37. Did hospital staff discuss with you whether you would need any additional equipment in your home, or any changes to your home, after leaving the hospital?</c:v>
                </c:pt>
                <c:pt idx="1">
                  <c:v>Leaving hospital Q43. Did hospital staff tell you who to contact if you were worried about your condition or treatment after you left hospital?</c:v>
                </c:pt>
                <c:pt idx="2">
                  <c:v>The hospital and ward Q4. Did you get help from staff to keep in touch with your family and friends?</c:v>
                </c:pt>
                <c:pt idx="3">
                  <c:v>The hospital and ward Q12. How would you rate the hospital food?</c:v>
                </c:pt>
                <c:pt idx="4">
                  <c:v>The hospital and ward Q11. Were you offered food that met any dietary needs or requirements you had?</c:v>
                </c:pt>
              </c:strCache>
            </c:strRef>
          </c:cat>
          <c:val>
            <c:numRef>
              <c:f>Sheet1!$B$2:$B$6</c:f>
              <c:numCache>
                <c:formatCode>0.0</c:formatCode>
                <c:ptCount val="5"/>
                <c:pt idx="0">
                  <c:v>9</c:v>
                </c:pt>
                <c:pt idx="1">
                  <c:v>8.3000000000000007</c:v>
                </c:pt>
                <c:pt idx="2">
                  <c:v>8.1</c:v>
                </c:pt>
                <c:pt idx="3">
                  <c:v>7.4</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Q37. Did hospital staff discuss with you whether you would need any additional equipment in your home, or any changes to your home, after leaving the hospital?</c:v>
                </c:pt>
                <c:pt idx="1">
                  <c:v>Leaving hospital Q43. Did hospital staff tell you who to contact if you were worried about your condition or treatment after you left hospital?</c:v>
                </c:pt>
                <c:pt idx="2">
                  <c:v>The hospital and ward Q4. Did you get help from staff to keep in touch with your family and friends?</c:v>
                </c:pt>
                <c:pt idx="3">
                  <c:v>The hospital and ward Q12. How would you rate the hospital food?</c:v>
                </c:pt>
                <c:pt idx="4">
                  <c:v>The hospital and ward Q11. Were you offered food that met any dietary needs or requirements you had?</c:v>
                </c:pt>
              </c:strCache>
            </c:strRef>
          </c:cat>
          <c:val>
            <c:numRef>
              <c:f>Sheet1!$C$2:$C$6</c:f>
              <c:numCache>
                <c:formatCode>0.0</c:formatCode>
                <c:ptCount val="5"/>
                <c:pt idx="0">
                  <c:v>8.3000000000000007</c:v>
                </c:pt>
                <c:pt idx="1">
                  <c:v>7.6</c:v>
                </c:pt>
                <c:pt idx="2">
                  <c:v>7.7</c:v>
                </c:pt>
                <c:pt idx="3">
                  <c:v>7</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Your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0.70223274287629001</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0.12322155719060007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0.12171499999999991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1.2706860000000002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0.12171500000000002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0.43657899999999961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0.86965500000000029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0.702233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Your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9.2717344843438791</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Nurses Q22. In your opinion, were there enough nurses on duty to care for you in hospital?</c:v>
                </c:pt>
                <c:pt idx="3">
                  <c:v>The hospital and ward Q13. Did you get enough help from staff to eat your meals?</c:v>
                </c:pt>
                <c:pt idx="4">
                  <c:v>Admission to hospital Q2. How did you feel about the length of time you were on the waiting list before your admission to hospital?</c:v>
                </c:pt>
              </c:strCache>
            </c:strRef>
          </c:cat>
          <c:val>
            <c:numRef>
              <c:f>Sheet1!$B$2:$B$6</c:f>
              <c:numCache>
                <c:formatCode>0.0</c:formatCode>
                <c:ptCount val="5"/>
                <c:pt idx="0">
                  <c:v>0.7</c:v>
                </c:pt>
                <c:pt idx="1">
                  <c:v>5.5</c:v>
                </c:pt>
                <c:pt idx="2">
                  <c:v>6.9</c:v>
                </c:pt>
                <c:pt idx="3">
                  <c:v>7</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Nurses Q22. In your opinion, were there enough nurses on duty to care for you in hospital?</c:v>
                </c:pt>
                <c:pt idx="3">
                  <c:v>The hospital and ward Q13. Did you get enough help from staff to eat your meals?</c:v>
                </c:pt>
                <c:pt idx="4">
                  <c:v>Admission to hospital Q2. How did you feel about the length of time you were on the waiting list before your admission to hospital?</c:v>
                </c:pt>
              </c:strCache>
            </c:strRef>
          </c:cat>
          <c:val>
            <c:numRef>
              <c:f>Sheet1!$C$2:$C$6</c:f>
              <c:numCache>
                <c:formatCode>0.0</c:formatCode>
                <c:ptCount val="5"/>
                <c:pt idx="0">
                  <c:v>1.4</c:v>
                </c:pt>
                <c:pt idx="1">
                  <c:v>6</c:v>
                </c:pt>
                <c:pt idx="2">
                  <c:v>7.3</c:v>
                </c:pt>
                <c:pt idx="3">
                  <c:v>7.5</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0.28190700000000035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0.21201100000000039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5.9106999999999132E-2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0.61707100000000104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5.9106999999999132E-2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0.21201100000000039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0.10936500000000038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9.2717340000000004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Your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8.2304547215594397</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0.27783202827430031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7.9471999999999987E-2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0.82967800000000036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7.9471999999999099E-2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0.28505800000000114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0.48192799999999991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8.2304549999999992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Your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6.9943731951735897</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0.50008744194090049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0.16477199999999925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1.7201900000000006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0.7557899999999993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0.80251100000000086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6.9009879999999999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0.42509065905419963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0.1576789999999999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1.6461410000000001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0.72325499999999998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0.13164500000000068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7.087758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Your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7.6907574918702997</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95.719800000000006</c:v>
                </c:pt>
                <c:pt idx="1">
                  <c:v>0.5837</c:v>
                </c:pt>
                <c:pt idx="2">
                  <c:v>0.5837</c:v>
                </c:pt>
                <c:pt idx="3">
                  <c:v>0.9728</c:v>
                </c:pt>
                <c:pt idx="4">
                  <c:v>0.1946</c:v>
                </c:pt>
                <c:pt idx="5">
                  <c:v>1.9455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0.15500899999999973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0.42957200000000029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0.11976099999999956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1.2502930000000001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0.54933300000000074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0.56848899999999958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8.1294090000000008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3.1529097101899772E-2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0.18730700000000056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1.9554519999999993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0.85915500000000034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1.640854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5.518243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0.13817900000000005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0.29681200000000008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8.2749000000000628E-2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0.86388599999999993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0.37955999999999968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0.53455899999999978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8.0651949999999992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5.9000999999999415E-2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0.29844999999999988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8.3205000000000418E-2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0.86865299999999923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0.38165400000000105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0.41677600000000048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7.869745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0.50162109375559982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0.15025200000000005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1.5686070000000001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0.68918899999999983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0.86205299999999951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6.6852799999999997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7.891000000000048E-2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0.23492599999999975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6.5495000000000303E-2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0.68376400000000004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6.5495999999999555E-2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0.23492599999999975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0.14221000000000039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9.0384469999999997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0.26416402279209983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0.10328800000000005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1.0783070000000006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0.10328799999999916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0.37048200000000087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0.24335099999999876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8.1275790000000008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0.20893236853579999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9.8826000000000747E-2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1.0317290000000003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9.882599999999897E-2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0.35447800000000029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0.39384399999999964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8.0016320000000007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23.046099999999999</c:v>
                </c:pt>
                <c:pt idx="1">
                  <c:v>0</c:v>
                </c:pt>
                <c:pt idx="2">
                  <c:v>73.747500000000002</c:v>
                </c:pt>
                <c:pt idx="3">
                  <c:v>0</c:v>
                </c:pt>
                <c:pt idx="4">
                  <c:v>0.40079999999999999</c:v>
                </c:pt>
                <c:pt idx="5">
                  <c:v>0.40079999999999999</c:v>
                </c:pt>
                <c:pt idx="6">
                  <c:v>0</c:v>
                </c:pt>
                <c:pt idx="7">
                  <c:v>1.4028</c:v>
                </c:pt>
                <c:pt idx="8">
                  <c:v>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0.59928699999999946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0.36651900000000026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0.10218300000000013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1.0667740000000006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0.10218199999999911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0.36651999999999951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0.42362199999999994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8.6090079999999993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0.36689996031469985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0.11085199999999951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1.1572789999999999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0.11085200000000039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0.39761499999999916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0.71900200000000147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7.3748509999999996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0.27124200992980008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0.15912199999999999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1.6612039999999997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0.15912199999999999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0.57075200000000059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0.28554899999999961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7.0465270000000002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0.44259353586260008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0.18421899999999969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1.923222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0.18421900000000058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0.66077500000000011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0.95288100000000053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6.0539170000000002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0.33493299999999948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0.17263699999999993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4.813000000000045E-2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0.50246899999999961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4.813000000000045E-2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0.17263699999999993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8.5787999999999087E-2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9.4600139999999993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0.80130000000000001</c:v>
                </c:pt>
                <c:pt idx="1">
                  <c:v>0.19869999999999999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0.80130000000000001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Your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8.7935761403615</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0.13888299999999987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0.23327699999999929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6.5036000000000982E-2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0.67896599999999907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6.5036000000000982E-2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0.23327699999999929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0.22759399999999985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8.6444690000000008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2.5533000000001138E-2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0.1937509999999989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5.401600000000073E-2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0.56392199999999981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5.401600000000073E-2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0.19374999999999964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0.19421999999999962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9.0221750000000007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0.19174823587500001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7.7294000000000196E-2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0.80694599999999994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7.7294999999999447E-2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0.27724800000000016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0.13746700000000089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8.7140839999999997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39.243000000000002</c:v>
                </c:pt>
                <c:pt idx="2">
                  <c:v>60.358600000000003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Your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8.4501733283779892</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0.17869299999999999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0.26315099999999969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7.3365000000000791E-2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0.76591600000000071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7.3363999999999763E-2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0.26315199999999983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0.23206300000000013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8.9426740000000002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8.5235000000000838E-2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0.23065599999999975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6.4304999999999168E-2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0.6713350000000009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6.4304999999999168E-2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0.23065599999999975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4.1319000000001438E-2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9.0960479999999997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0.14104000000000028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0.28390100000000018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7.9148999999999248E-2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0.82630900000000018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7.9149000000001024E-2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0.2839009999999984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0.11157100000000142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8.8961769999999998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0.46202399999999955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0.34857799999999983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9.7180999999999962E-2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1.0145540000000004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9.7180999999999962E-2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0.34857799999999983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0.7700010000000006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6.865793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Your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8.0328424576678206</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0.45203299999999924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0.27231200000000033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7.5917999999999708E-2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0.79257899999999992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7.5917999999999708E-2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0.27231200000000122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0.27279599999999959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7.9808120000000002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0.20945370072940062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8.6261999999999617E-2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0.90056600000000042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8.6261999999999617E-2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0.3094140000000003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0.63787500000000019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7.0894680000000001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0.16100946760379919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5.8394000000001611E-2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0.6096269999999997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5.8393999999999835E-2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0.20945399999999914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0.32244400000000084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8.9221559999999993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0.18551599999999979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0.37713799999999953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0.10514299999999999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1.0976770000000009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0.10514299999999999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0.37713799999999864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0.5695560000000004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7.6235569999999999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0.15104602761539976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0.14416999999999991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1.5051110000000003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0.14416999999999991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0.51712100000000039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1.5958800000000002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6.1696720000000003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5.4474999999999998</c:v>
                </c:pt>
                <c:pt idx="1">
                  <c:v>8.9494000000000007</c:v>
                </c:pt>
                <c:pt idx="2">
                  <c:v>22.568100000000001</c:v>
                </c:pt>
                <c:pt idx="3">
                  <c:v>63.034999999999997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1.0472000000000037E-2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0.12982799999999983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3.6194999999999311E-2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0.37787100000000073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3.6194999999999311E-2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0.12982799999999983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0.18037499999999973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9.5433579999999996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0.26306300000000071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0.18793600000000055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5.2395999999999887E-2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0.54699800000000032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5.2394999999998859E-2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0.18793600000000055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0.25260699999999936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8.9915870000000009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0.26547297606460063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8.6955999999999811E-2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0.90781200000000073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8.6956999999999951E-2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0.31190299999999915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0.44403999999999932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7.9421299999999997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Your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8.2196720679348108</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0.10630399999999973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0.21440400000000004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5.9775000000000134E-2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0.62403500000000101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5.9775000000000134E-2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0.21440400000000004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0.15366599999999941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9.0927710000000008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0.5129999999999999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0.26881600000000017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7.4944000000000344E-2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0.7824049999999998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7.4944000000000344E-2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0.26881700000000031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0.39489199999999869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7.6563210000000002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7.8228000000000186E-2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0.29747699999999977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8.2933999999999841E-2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0.86582400000000082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8.2933999999999841E-2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0.29747799999999991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0.48862199999999945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7.9099250000000003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Your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7.4304005322324498</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RCD | Harrogate and District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RCD | Harrogate and District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RCD | Harrogate and District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Harrogate and District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22091438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76782853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02966248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70614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52873974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782989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081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40758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07296123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5999843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417226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5952382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51715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76528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7735041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06039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5818682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4659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01023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426617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9257963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57378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9258483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001275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678655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667234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5441767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2285288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4135385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5341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207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14030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7318580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1153086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7403893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9696879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0889477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751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0232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90589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2319689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621780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85226468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5504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5974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2364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427813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3706767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86689654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98191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9400375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3104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9174294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637833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05180015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341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98498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875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307622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1230899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17086346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14365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465922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578676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161823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347631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1555787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23160775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2174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101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16182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63209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65736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2541982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51701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1315359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43569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5741683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0631537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6154718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08577427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5371316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11804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708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82271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5220034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1158315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15708942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7533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287187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031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180974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775709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72240220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82514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5698714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1737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7473226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945973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21603670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73013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2364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49287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757291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7617810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97887956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502568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3022170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86842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1057038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0924034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8694615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27454576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1706433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460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27254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62718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1874499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0236909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1826473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89353226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60672048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9417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0693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40254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9068577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0666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81891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082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466826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8235550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95681318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64712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6298831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770215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82749101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6415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957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7129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35275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3613868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12946366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48129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7869545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103106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24036320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70450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97466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5910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811543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7064237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81893128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46095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2325414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1686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6551873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7059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0594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4682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263213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8108519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975367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8909308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3758799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0807388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92453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12725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6544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0939069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40814824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226873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2846629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07912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85786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5121994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9356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1467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612522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9822211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051459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653307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9823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300608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748796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0306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37873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9635199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9274586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530054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129955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3945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0815067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6950975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8807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2390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8633635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359066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5187193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(333)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156960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7860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9106919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1925280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(315)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2054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71316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5085772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6468014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7480368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6417504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9448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0262096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2560501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85950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887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0203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9548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3620167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379880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0000721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1606875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2475637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2708461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4068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0025658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5214500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9090551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8865735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52507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899137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2871991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23020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8769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3064662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154492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1116778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(503)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089038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07995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1659351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3773315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308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8336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542584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0787915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7906153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9809116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7657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192483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5246430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68358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853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744331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8439332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3035547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829932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27136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2227723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1575612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60260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4623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03399602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3549370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7554096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30436264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94118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095700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0892516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9419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08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993422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8566829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3374134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0262219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45614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8236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6765561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3136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90508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0521948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2388346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9362500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5276452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861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0307979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432755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4004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42464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618718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6100916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957844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591499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33652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7679494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7978340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71315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39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924079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0237809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530849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4295636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486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4847709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9892661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85522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755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200150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612062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1664415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047562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3214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7040584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0031856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48456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74645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98957738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2776218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1564735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28197680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4788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3493579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480506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60628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5815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2418246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9414526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2596405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727879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2870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3410321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8029376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70935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4265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26351513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0040574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0888766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70935004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360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9401186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735685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77528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0877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6903451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5134425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1319531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1316446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8525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5029597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490066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76010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355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5014860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1377140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3190963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53163641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5653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6982417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9483571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55198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113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9333570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0935324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6458984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9589447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3090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1655472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8248856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0893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6035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007608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6503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093319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7112401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HARROGATE DISTRICT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7612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2643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50659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92240041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69520178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3067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4675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68455487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5947593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30171759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5497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49904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30314480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9353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95095573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55364622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8590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45121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3326173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59311529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94138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833991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2316236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59370319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699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3034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1599322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44201249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67990350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372402959"/>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9968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68720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941979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0806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87944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8578896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2978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27896123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5992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263535494"/>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9969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576972586"/>
              </p:ext>
            </p:extLst>
          </p:nvPr>
        </p:nvGraphicFramePr>
        <p:xfrm>
          <a:off x="469068" y="1548000"/>
          <a:ext cx="11253864" cy="445478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3713816259"/>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2367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Harrogate and District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956086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Equipment and adaptations in the home: hospital staff discussing if any equipment or home adaptations were needed when leaving hospital
Contact: patients being given information about who to contact if they were worried about their condition or treatment after leaving hospital
Keeping in touch: patients getting help from staff to keep in touch with family and friends during their stay in hospital
Quality of food: patients describing the hospital food as good
Dietary needs or requirements: patients being offered food that met any dietary needs or requirements they had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45500748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Noise from other patients: patients not being bothered by noise at night from other patients
Enough nurses: patients feeling there were enough nurses on duty to care for them in hospital
Help with eating: patients being given enough help from staff to eat meals, if needed
Waiting to be admitted: patients feeling that they waited the right amount of time on the waiting list before being admitted to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Harrogate and District NHS Foundation Trust who had attended in late 2021. Responses were received from 514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003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56947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7915746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804383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64866191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9003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86477359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50455567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68126529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25005517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73732512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3696427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45272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84475805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08757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85221602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60163847"/>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19340</TotalTime>
  <Words>16181</Words>
  <Application>Microsoft Office PowerPoint</Application>
  <PresentationFormat>Widescreen</PresentationFormat>
  <Paragraphs>2254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Harrogate and District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2022-09-30T10:51:34Z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